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43" r:id="rId3"/>
    <p:sldId id="344" r:id="rId4"/>
    <p:sldId id="345" r:id="rId5"/>
    <p:sldId id="340" r:id="rId6"/>
    <p:sldId id="346" r:id="rId7"/>
    <p:sldId id="331" r:id="rId8"/>
    <p:sldId id="341" r:id="rId9"/>
    <p:sldId id="332" r:id="rId10"/>
    <p:sldId id="342" r:id="rId11"/>
    <p:sldId id="333" r:id="rId12"/>
    <p:sldId id="334" r:id="rId13"/>
    <p:sldId id="335" r:id="rId14"/>
    <p:sldId id="336" r:id="rId15"/>
    <p:sldId id="337" r:id="rId16"/>
    <p:sldId id="347" r:id="rId17"/>
    <p:sldId id="348" r:id="rId18"/>
    <p:sldId id="349" r:id="rId19"/>
    <p:sldId id="339" r:id="rId20"/>
    <p:sldId id="330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7770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CA59D6-0C23-4152-B73E-E20AF4655597}" type="datetimeFigureOut">
              <a:rPr lang="nl-NL" smtClean="0"/>
              <a:t>4-3-2016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045D33-461B-4E7F-B115-059328ED2DC1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eemanager.crv4all.nl/mpr/mpr-uitslag/celgetal-uitsl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eemanager.crv4all.nl/mpr/mpr-uitslag/dieroverzich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eemanager.crv4all.nl/mpr/koe-attenties-mp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eemanager.crv4all.nl/mpr/mpr-uitslag/bedrijfsoverzich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a44FA9JPS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br8Q1RTCq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Melk Productie Registratie</a:t>
            </a:r>
            <a:endParaRPr lang="nl-NL" sz="4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Fokkerij en voortplanting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9590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Lactatiewaarde </a:t>
            </a:r>
            <a:r>
              <a:rPr lang="nl-NL" dirty="0" err="1" smtClean="0"/>
              <a:t>vs</a:t>
            </a:r>
            <a:r>
              <a:rPr lang="nl-NL" dirty="0" smtClean="0"/>
              <a:t> BSK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Met welk kengetal kun je vergelijken binnen het bedrijf?</a:t>
            </a:r>
          </a:p>
          <a:p>
            <a:endParaRPr lang="nl-NL" dirty="0"/>
          </a:p>
          <a:p>
            <a:r>
              <a:rPr lang="nl-NL" dirty="0" smtClean="0"/>
              <a:t>Met welk kengetal kun je vergelijken tussen bedrijven?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Ureum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Indicatie voor benutting van eiwit in het rantsoen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18611" r="6306" b="18003"/>
          <a:stretch/>
        </p:blipFill>
        <p:spPr bwMode="auto">
          <a:xfrm>
            <a:off x="2555776" y="2132856"/>
            <a:ext cx="6491136" cy="46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Ureum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Meer eiwit dan energie -&gt; ammoniak gaat naar de lever.</a:t>
            </a:r>
          </a:p>
          <a:p>
            <a:r>
              <a:rPr lang="nl-NL" dirty="0" smtClean="0"/>
              <a:t>In de lever wordt ammoniak opgezet in ureum</a:t>
            </a:r>
          </a:p>
          <a:p>
            <a:r>
              <a:rPr lang="nl-NL" dirty="0" smtClean="0"/>
              <a:t>Ureum komt in het bloed en zal m.n. door de nieren uitgescheiden worden in urine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19170" r="10672" b="52705"/>
          <a:stretch/>
        </p:blipFill>
        <p:spPr bwMode="auto">
          <a:xfrm>
            <a:off x="45528" y="3645024"/>
            <a:ext cx="8988130" cy="30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Ureum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Onbestendig eiwit in voer </a:t>
            </a:r>
            <a:r>
              <a:rPr lang="nl-NL" dirty="0" smtClean="0"/>
              <a:t>-&gt; </a:t>
            </a:r>
            <a:r>
              <a:rPr lang="nl-NL" dirty="0"/>
              <a:t>ammoniak in </a:t>
            </a:r>
            <a:r>
              <a:rPr lang="nl-NL" dirty="0" smtClean="0"/>
              <a:t>pens</a:t>
            </a:r>
            <a:endParaRPr lang="nl-NL" dirty="0"/>
          </a:p>
          <a:p>
            <a:r>
              <a:rPr lang="nl-NL" dirty="0"/>
              <a:t>Ammoniak </a:t>
            </a:r>
            <a:r>
              <a:rPr lang="nl-NL" dirty="0" smtClean="0"/>
              <a:t>-&gt; </a:t>
            </a:r>
            <a:r>
              <a:rPr lang="nl-NL" dirty="0"/>
              <a:t>microbieel eiwit  (door bacteriën</a:t>
            </a:r>
            <a:r>
              <a:rPr lang="nl-NL" dirty="0" smtClean="0"/>
              <a:t>)</a:t>
            </a:r>
            <a:endParaRPr lang="nl-NL" dirty="0"/>
          </a:p>
          <a:p>
            <a:r>
              <a:rPr lang="nl-NL" dirty="0"/>
              <a:t>Bacterie in pens heeft ammoniak en energie nodig voor het maken van microbieel eiwit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Te weinig energie? Ammoniak gaat via het bloed naar de lever. </a:t>
            </a:r>
          </a:p>
          <a:p>
            <a:r>
              <a:rPr lang="nl-NL" dirty="0"/>
              <a:t>In lever: ammoniak </a:t>
            </a:r>
            <a:r>
              <a:rPr lang="nl-NL" dirty="0" smtClean="0"/>
              <a:t>-&gt; ureum</a:t>
            </a:r>
            <a:endParaRPr lang="nl-NL" dirty="0"/>
          </a:p>
          <a:p>
            <a:r>
              <a:rPr lang="nl-NL" dirty="0"/>
              <a:t>Ureum komt in bloed: gaat o.a. naar uier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7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Ureum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Normaal ureum: 18-28</a:t>
            </a:r>
          </a:p>
          <a:p>
            <a:r>
              <a:rPr lang="nl-NL" dirty="0" smtClean="0"/>
              <a:t>Te hoog: het eiwit in het rantsoen wordt niet goed benut</a:t>
            </a:r>
          </a:p>
          <a:p>
            <a:pPr lvl="1"/>
            <a:r>
              <a:rPr lang="nl-NL" dirty="0" smtClean="0"/>
              <a:t>Uitgescheiden via urine als ureum</a:t>
            </a:r>
          </a:p>
          <a:p>
            <a:pPr lvl="1"/>
            <a:r>
              <a:rPr lang="nl-NL" dirty="0" smtClean="0"/>
              <a:t>Een koe kan microbieel eiwit goed gebruiken</a:t>
            </a:r>
          </a:p>
          <a:p>
            <a:pPr lvl="2"/>
            <a:r>
              <a:rPr lang="nl-NL" dirty="0" smtClean="0"/>
              <a:t>Zoveel mogelijk microbieel eiwit maken uit onbestendig eiwit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1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Netto Opbrengst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Maatstaf voor het saldo van </a:t>
            </a:r>
            <a:r>
              <a:rPr lang="nl-NL" u="sng" dirty="0" err="1" smtClean="0"/>
              <a:t>melkgeld</a:t>
            </a:r>
            <a:r>
              <a:rPr lang="nl-NL" dirty="0" smtClean="0"/>
              <a:t> – </a:t>
            </a:r>
            <a:r>
              <a:rPr lang="nl-NL" u="sng" dirty="0" smtClean="0"/>
              <a:t>voerkosten</a:t>
            </a:r>
          </a:p>
          <a:p>
            <a:pPr lvl="1"/>
            <a:r>
              <a:rPr lang="nl-NL" dirty="0" smtClean="0"/>
              <a:t>Melk, vet, eiwit en lactose</a:t>
            </a:r>
          </a:p>
          <a:p>
            <a:r>
              <a:rPr lang="nl-NL" dirty="0" smtClean="0"/>
              <a:t>Op basis van gecorrigeerde 305 dagen productie en normatieve voerkosten</a:t>
            </a:r>
          </a:p>
          <a:p>
            <a:r>
              <a:rPr lang="nl-NL" dirty="0" smtClean="0"/>
              <a:t>Gecorrigeerd voor leeftijd en maand van afkalven en </a:t>
            </a:r>
            <a:r>
              <a:rPr lang="nl-NL" dirty="0" err="1" smtClean="0"/>
              <a:t>tussenkalftijd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Celgetaluitslag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>
                <a:hlinkClick r:id="rId2"/>
              </a:rPr>
              <a:t>Celgetaluitslag</a:t>
            </a:r>
            <a:r>
              <a:rPr lang="nl-NL" dirty="0" smtClean="0"/>
              <a:t> </a:t>
            </a:r>
          </a:p>
          <a:p>
            <a:r>
              <a:rPr lang="nl-NL" dirty="0"/>
              <a:t>Verhoogd </a:t>
            </a:r>
            <a:r>
              <a:rPr lang="nl-NL" dirty="0" err="1"/>
              <a:t>celgetal</a:t>
            </a:r>
            <a:endParaRPr lang="nl-NL" dirty="0"/>
          </a:p>
          <a:p>
            <a:pPr lvl="1"/>
            <a:r>
              <a:rPr lang="nl-NL" dirty="0"/>
              <a:t>&gt; 250.000 cellen/ ml koeien</a:t>
            </a:r>
          </a:p>
          <a:p>
            <a:pPr lvl="1"/>
            <a:r>
              <a:rPr lang="nl-NL" dirty="0"/>
              <a:t>&gt; 150.000 cellen/ ml vaarzen</a:t>
            </a:r>
          </a:p>
          <a:p>
            <a:r>
              <a:rPr lang="nl-NL" dirty="0"/>
              <a:t>Nieuw verhoogd</a:t>
            </a:r>
          </a:p>
          <a:p>
            <a:r>
              <a:rPr lang="nl-NL" dirty="0"/>
              <a:t>Verhoogd na </a:t>
            </a:r>
            <a:r>
              <a:rPr lang="nl-NL" dirty="0" smtClean="0"/>
              <a:t>afkalven</a:t>
            </a:r>
          </a:p>
          <a:p>
            <a:r>
              <a:rPr lang="nl-NL" dirty="0" err="1" smtClean="0"/>
              <a:t>Celgetalpatronen</a:t>
            </a:r>
            <a:r>
              <a:rPr lang="nl-NL" dirty="0" smtClean="0"/>
              <a:t>:</a:t>
            </a:r>
            <a:endParaRPr lang="nl-NL" dirty="0"/>
          </a:p>
          <a:p>
            <a:pPr lvl="1"/>
            <a:r>
              <a:rPr lang="nl-NL" dirty="0"/>
              <a:t>Meerdere keren verhoogd: vaak </a:t>
            </a:r>
            <a:r>
              <a:rPr lang="nl-NL" dirty="0" err="1"/>
              <a:t>koegebonden</a:t>
            </a:r>
            <a:r>
              <a:rPr lang="nl-NL" dirty="0"/>
              <a:t> </a:t>
            </a:r>
            <a:r>
              <a:rPr lang="nl-NL" dirty="0" smtClean="0"/>
              <a:t>bacteriën </a:t>
            </a:r>
          </a:p>
          <a:p>
            <a:pPr lvl="1"/>
            <a:r>
              <a:rPr lang="nl-NL" dirty="0" smtClean="0"/>
              <a:t>Snel herstel: vaak </a:t>
            </a:r>
            <a:r>
              <a:rPr lang="nl-NL" dirty="0" err="1" smtClean="0"/>
              <a:t>omgevingsgebonden</a:t>
            </a:r>
            <a:r>
              <a:rPr lang="nl-NL" dirty="0" smtClean="0"/>
              <a:t> bacteriën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2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Dieroverzicht</a:t>
            </a:r>
            <a:endParaRPr lang="nl-NL" dirty="0" smtClean="0"/>
          </a:p>
          <a:p>
            <a:r>
              <a:rPr lang="nl-NL" dirty="0" smtClean="0"/>
              <a:t>Verwachte dagproductie (standaardlactatiecurve). </a:t>
            </a:r>
          </a:p>
          <a:p>
            <a:r>
              <a:rPr lang="nl-NL" dirty="0" smtClean="0"/>
              <a:t>Gemeten dagproductie. Bij verschil groter dan 15% + of –</a:t>
            </a:r>
          </a:p>
          <a:p>
            <a:r>
              <a:rPr lang="nl-NL" dirty="0" smtClean="0"/>
              <a:t>Lactose -&gt; laag lactose kan duiden op energietekort</a:t>
            </a:r>
          </a:p>
          <a:p>
            <a:r>
              <a:rPr lang="nl-NL" dirty="0" err="1" smtClean="0"/>
              <a:t>Celgetal</a:t>
            </a:r>
            <a:r>
              <a:rPr lang="nl-NL" dirty="0" smtClean="0"/>
              <a:t> + verhoogd</a:t>
            </a:r>
          </a:p>
          <a:p>
            <a:r>
              <a:rPr lang="nl-NL" dirty="0" smtClean="0"/>
              <a:t>Lactatieproductie/ 305 dagen productie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5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Opmerkingen</a:t>
            </a:r>
          </a:p>
          <a:p>
            <a:pPr lvl="1"/>
            <a:r>
              <a:rPr lang="nl-NL" dirty="0"/>
              <a:t>1x = 1 maal per dag gemolken</a:t>
            </a:r>
          </a:p>
          <a:p>
            <a:pPr lvl="1"/>
            <a:r>
              <a:rPr lang="nl-NL" dirty="0" err="1"/>
              <a:t>Drg</a:t>
            </a:r>
            <a:r>
              <a:rPr lang="nl-NL" dirty="0"/>
              <a:t> = droog</a:t>
            </a:r>
          </a:p>
          <a:p>
            <a:pPr lvl="1"/>
            <a:r>
              <a:rPr lang="nl-NL" dirty="0" err="1"/>
              <a:t>Drsp</a:t>
            </a:r>
            <a:r>
              <a:rPr lang="nl-NL" dirty="0"/>
              <a:t> = driespeen</a:t>
            </a:r>
          </a:p>
          <a:p>
            <a:pPr lvl="1"/>
            <a:r>
              <a:rPr lang="nl-NL" dirty="0"/>
              <a:t>Ber = berekende </a:t>
            </a:r>
            <a:r>
              <a:rPr lang="nl-NL" dirty="0" smtClean="0"/>
              <a:t>gehalten</a:t>
            </a:r>
          </a:p>
          <a:p>
            <a:pPr lvl="1"/>
            <a:r>
              <a:rPr lang="nl-NL" dirty="0" smtClean="0"/>
              <a:t>Ne = niet erkende monstername/ lactatie</a:t>
            </a:r>
          </a:p>
          <a:p>
            <a:pPr lvl="1"/>
            <a:r>
              <a:rPr lang="nl-NL" dirty="0" smtClean="0"/>
              <a:t>Mast = mastitis</a:t>
            </a:r>
          </a:p>
          <a:p>
            <a:pPr lvl="1"/>
            <a:r>
              <a:rPr lang="nl-NL" dirty="0" err="1" smtClean="0"/>
              <a:t>Onm</a:t>
            </a:r>
            <a:r>
              <a:rPr lang="nl-NL" dirty="0" smtClean="0"/>
              <a:t> = monstername was onmogelijk</a:t>
            </a:r>
          </a:p>
          <a:p>
            <a:pPr lvl="1"/>
            <a:r>
              <a:rPr lang="nl-NL" dirty="0" smtClean="0"/>
              <a:t>Toch = tochtig</a:t>
            </a:r>
          </a:p>
          <a:p>
            <a:pPr lvl="1"/>
            <a:r>
              <a:rPr lang="nl-NL" dirty="0" err="1" smtClean="0"/>
              <a:t>Tvg</a:t>
            </a:r>
            <a:r>
              <a:rPr lang="nl-NL" dirty="0" smtClean="0"/>
              <a:t> = te vroeg gekalfd</a:t>
            </a:r>
          </a:p>
          <a:p>
            <a:pPr lvl="1"/>
            <a:r>
              <a:rPr lang="nl-NL" dirty="0" smtClean="0"/>
              <a:t>Vers = &lt;4 dagen geleden gekalfd</a:t>
            </a:r>
          </a:p>
          <a:p>
            <a:pPr lvl="1"/>
            <a:r>
              <a:rPr lang="nl-NL" dirty="0" smtClean="0"/>
              <a:t>Ziek = ziek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Koe-attenties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400" dirty="0" smtClean="0">
                <a:hlinkClick r:id="rId2"/>
              </a:rPr>
              <a:t>Koe-attenties</a:t>
            </a:r>
            <a:r>
              <a:rPr lang="nl-NL" sz="2400" dirty="0" smtClean="0"/>
              <a:t> </a:t>
            </a:r>
            <a:endParaRPr lang="nl-NL" sz="2400" dirty="0"/>
          </a:p>
          <a:p>
            <a:r>
              <a:rPr lang="nl-NL" sz="2400" dirty="0" smtClean="0"/>
              <a:t>Melk</a:t>
            </a:r>
            <a:r>
              <a:rPr lang="nl-NL" sz="2400" dirty="0"/>
              <a:t>: gerealiseerde melkgift &lt; 85%</a:t>
            </a:r>
          </a:p>
          <a:p>
            <a:r>
              <a:rPr lang="nl-NL" sz="2400" dirty="0"/>
              <a:t>%V: vetpercentage lager dan 3,8</a:t>
            </a:r>
          </a:p>
          <a:p>
            <a:r>
              <a:rPr lang="nl-NL" sz="2400" dirty="0"/>
              <a:t>%e: eiwitpercentage lager dan 3,0</a:t>
            </a:r>
          </a:p>
          <a:p>
            <a:r>
              <a:rPr lang="nl-NL" sz="2400" dirty="0" err="1"/>
              <a:t>Pensverzuring</a:t>
            </a:r>
            <a:r>
              <a:rPr lang="nl-NL" sz="2400" dirty="0"/>
              <a:t>: vet% lager dan eiwit% en lager dan 4,0</a:t>
            </a:r>
          </a:p>
          <a:p>
            <a:r>
              <a:rPr lang="nl-NL" sz="2400" dirty="0"/>
              <a:t>V-E: verhouding vet-eiwit</a:t>
            </a:r>
          </a:p>
          <a:p>
            <a:pPr lvl="1"/>
            <a:r>
              <a:rPr lang="nl-NL" sz="2000" dirty="0"/>
              <a:t>&gt; 1,5% Verschil + eiwit lager dan 3,25 </a:t>
            </a:r>
            <a:r>
              <a:rPr lang="nl-NL" sz="2000" dirty="0">
                <a:sym typeface="Wingdings" pitchFamily="2" charset="2"/>
              </a:rPr>
              <a:t> slepende melkziekte</a:t>
            </a:r>
          </a:p>
          <a:p>
            <a:r>
              <a:rPr lang="nl-NL" sz="2400" dirty="0" err="1">
                <a:sym typeface="Wingdings" pitchFamily="2" charset="2"/>
              </a:rPr>
              <a:t>Ketose</a:t>
            </a:r>
            <a:r>
              <a:rPr lang="nl-NL" sz="2400" dirty="0">
                <a:sym typeface="Wingdings" pitchFamily="2" charset="2"/>
              </a:rPr>
              <a:t> </a:t>
            </a:r>
            <a:r>
              <a:rPr lang="nl-NL" sz="2400" dirty="0" smtClean="0">
                <a:sym typeface="Wingdings" pitchFamily="2" charset="2"/>
              </a:rPr>
              <a:t>-&gt; (sub)klinische slepende melkziekte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253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MPR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Gebruikt voor:</a:t>
            </a:r>
          </a:p>
          <a:p>
            <a:pPr lvl="1"/>
            <a:r>
              <a:rPr lang="nl-NL" dirty="0" smtClean="0"/>
              <a:t>Berekenen rantsoenen</a:t>
            </a:r>
          </a:p>
          <a:p>
            <a:pPr lvl="1"/>
            <a:r>
              <a:rPr lang="nl-NL" dirty="0" smtClean="0"/>
              <a:t>Selectie vee</a:t>
            </a:r>
          </a:p>
          <a:p>
            <a:pPr lvl="1"/>
            <a:r>
              <a:rPr lang="nl-NL" dirty="0" smtClean="0"/>
              <a:t>Fokbeleid</a:t>
            </a:r>
          </a:p>
          <a:p>
            <a:pPr lvl="1"/>
            <a:r>
              <a:rPr lang="nl-NL" dirty="0" smtClean="0"/>
              <a:t>Uiergezondheid</a:t>
            </a:r>
          </a:p>
          <a:p>
            <a:pPr lvl="1"/>
            <a:r>
              <a:rPr lang="nl-NL" dirty="0" smtClean="0"/>
              <a:t>(Voorheen quotumplanning)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Vertaling naar fokwaarden koe zelf en verervingsgegevens vader (stierenkaart)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0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Melk Productie Registratie</a:t>
            </a:r>
            <a:endParaRPr lang="nl-NL" sz="4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Fokkerij en voortplanting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6425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3, 4, 5 of 6weekse MPR</a:t>
            </a:r>
          </a:p>
          <a:p>
            <a:r>
              <a:rPr lang="nl-NL" dirty="0" smtClean="0"/>
              <a:t>2-3x monster geschept -&gt; verzamelmonster</a:t>
            </a:r>
          </a:p>
          <a:p>
            <a:r>
              <a:rPr lang="nl-NL" dirty="0" smtClean="0"/>
              <a:t>Of enkelvoudig monster</a:t>
            </a:r>
          </a:p>
          <a:p>
            <a:r>
              <a:rPr lang="nl-NL" dirty="0" smtClean="0"/>
              <a:t>Monstername van CRV of monstername in eigen beheer</a:t>
            </a:r>
          </a:p>
          <a:p>
            <a:r>
              <a:rPr lang="nl-NL" dirty="0" smtClean="0"/>
              <a:t>Proefmelkformulier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Bedrijfsoverzicht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Bedrijfsoverzicht</a:t>
            </a:r>
            <a:r>
              <a:rPr lang="nl-NL" dirty="0" smtClean="0"/>
              <a:t> </a:t>
            </a:r>
          </a:p>
          <a:p>
            <a:r>
              <a:rPr lang="nl-NL" dirty="0" smtClean="0"/>
              <a:t>Dag- en 305 dagenproductie</a:t>
            </a:r>
          </a:p>
          <a:p>
            <a:pPr lvl="1"/>
            <a:r>
              <a:rPr lang="nl-NL" dirty="0" smtClean="0"/>
              <a:t>Indeling in lactatiestadium -&gt; starten dieren goed op na afkalven, voldoet rantsoen aan verwachtingen</a:t>
            </a:r>
          </a:p>
          <a:p>
            <a:pPr lvl="1"/>
            <a:r>
              <a:rPr lang="nl-NL" dirty="0" smtClean="0"/>
              <a:t>Indeling ‘pariteit’ -&gt; inzicht in vooruitgang in melkproductie van vaarzen t.o.v. 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kalfs</a:t>
            </a:r>
            <a:r>
              <a:rPr lang="nl-NL" dirty="0" smtClean="0"/>
              <a:t> en oudere dieren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7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Kg melk</a:t>
            </a:r>
          </a:p>
          <a:p>
            <a:r>
              <a:rPr lang="nl-NL" dirty="0" smtClean="0"/>
              <a:t>% vet </a:t>
            </a:r>
          </a:p>
          <a:p>
            <a:r>
              <a:rPr lang="nl-NL" dirty="0" smtClean="0"/>
              <a:t>% eiwit</a:t>
            </a:r>
          </a:p>
          <a:p>
            <a:r>
              <a:rPr lang="nl-NL" dirty="0" smtClean="0"/>
              <a:t>% lactose</a:t>
            </a:r>
          </a:p>
          <a:p>
            <a:r>
              <a:rPr lang="nl-NL" dirty="0" smtClean="0"/>
              <a:t>Kg vet en eiwit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Rollend jaargemiddelde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Van alle bekende monsternames over periode van afgelopen jaar wordt de totale dagproductie en aantallen melkgevende en droge </a:t>
            </a:r>
            <a:r>
              <a:rPr lang="nl-NL" dirty="0" smtClean="0"/>
              <a:t>koeien</a:t>
            </a:r>
            <a:r>
              <a:rPr lang="nl-NL" dirty="0"/>
              <a:t> </a:t>
            </a:r>
            <a:r>
              <a:rPr lang="nl-NL" dirty="0" smtClean="0"/>
              <a:t>opgeteld</a:t>
            </a:r>
            <a:endParaRPr lang="nl-NL" dirty="0"/>
          </a:p>
          <a:p>
            <a:r>
              <a:rPr lang="nl-NL" dirty="0"/>
              <a:t>Gedeeld door aantal </a:t>
            </a:r>
            <a:r>
              <a:rPr lang="nl-NL" dirty="0" smtClean="0"/>
              <a:t>monsternames</a:t>
            </a:r>
          </a:p>
          <a:p>
            <a:pPr lvl="1"/>
            <a:r>
              <a:rPr lang="nl-NL" dirty="0" smtClean="0"/>
              <a:t>Dagproductie per koe -&gt; gedeeld door gemiddeld aantal aanwezige koeien</a:t>
            </a:r>
          </a:p>
          <a:p>
            <a:pPr lvl="1"/>
            <a:r>
              <a:rPr lang="nl-NL" dirty="0" smtClean="0"/>
              <a:t>Bedrijfsgemiddelde -&gt; gem. dagproductie x 365</a:t>
            </a:r>
          </a:p>
          <a:p>
            <a:r>
              <a:rPr lang="nl-NL" dirty="0" smtClean="0"/>
              <a:t>EJR: Economisch Jaarresultaat</a:t>
            </a:r>
          </a:p>
          <a:p>
            <a:pPr lvl="1"/>
            <a:r>
              <a:rPr lang="nl-NL" dirty="0" smtClean="0"/>
              <a:t>Kg melk x €-0,05</a:t>
            </a:r>
          </a:p>
          <a:p>
            <a:pPr lvl="1"/>
            <a:r>
              <a:rPr lang="nl-NL" dirty="0" smtClean="0"/>
              <a:t>Kg vet x €3,25</a:t>
            </a:r>
          </a:p>
          <a:p>
            <a:pPr lvl="1"/>
            <a:r>
              <a:rPr lang="nl-NL" dirty="0" smtClean="0"/>
              <a:t>Kg eiwit x €4,58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0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BSK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200" dirty="0" err="1" smtClean="0"/>
              <a:t>Bedrijfsstandaardkoe</a:t>
            </a:r>
            <a:endParaRPr lang="nl-NL" sz="2200" dirty="0" smtClean="0"/>
          </a:p>
          <a:p>
            <a:r>
              <a:rPr lang="nl-NL" sz="2200" dirty="0" smtClean="0"/>
              <a:t>Het gemiddelde van alle </a:t>
            </a:r>
            <a:r>
              <a:rPr lang="nl-NL" sz="2200" dirty="0" err="1" smtClean="0"/>
              <a:t>ISK’s</a:t>
            </a:r>
            <a:endParaRPr lang="nl-NL" sz="2200" dirty="0" smtClean="0"/>
          </a:p>
          <a:p>
            <a:r>
              <a:rPr lang="nl-NL" sz="2200" dirty="0" smtClean="0"/>
              <a:t>In </a:t>
            </a:r>
            <a:r>
              <a:rPr lang="nl-NL" sz="2200" b="1" u="sng" dirty="0" smtClean="0"/>
              <a:t>kg melk</a:t>
            </a:r>
            <a:endParaRPr lang="nl-NL" sz="2200" dirty="0" smtClean="0"/>
          </a:p>
          <a:p>
            <a:r>
              <a:rPr lang="nl-NL" sz="2200" dirty="0" smtClean="0"/>
              <a:t>Zegt iets over de gemiddelde dagproductie van het bedrijf of van een groep</a:t>
            </a:r>
          </a:p>
          <a:p>
            <a:r>
              <a:rPr lang="nl-NL" sz="2200" dirty="0" smtClean="0"/>
              <a:t>Rekening gehouden met verschillen in leeftijd, seizoen van afkalven en lactatiestadium</a:t>
            </a:r>
          </a:p>
          <a:p>
            <a:pPr lvl="1"/>
            <a:r>
              <a:rPr lang="nl-NL" sz="2000" dirty="0" smtClean="0"/>
              <a:t>Indien </a:t>
            </a:r>
            <a:r>
              <a:rPr lang="nl-NL" sz="2000" smtClean="0"/>
              <a:t>koe bij volwassen </a:t>
            </a:r>
            <a:r>
              <a:rPr lang="nl-NL" sz="2000" dirty="0"/>
              <a:t>leeftijd (69-92 maanden) </a:t>
            </a:r>
            <a:endParaRPr lang="nl-NL" sz="2000" dirty="0" smtClean="0"/>
          </a:p>
          <a:p>
            <a:pPr lvl="1"/>
            <a:r>
              <a:rPr lang="nl-NL" sz="2000" dirty="0" smtClean="0"/>
              <a:t>in februari/maart </a:t>
            </a:r>
            <a:r>
              <a:rPr lang="nl-NL" sz="2000" dirty="0"/>
              <a:t>afgekalfd zou hebben </a:t>
            </a:r>
            <a:endParaRPr lang="nl-NL" sz="2000" dirty="0" smtClean="0"/>
          </a:p>
          <a:p>
            <a:pPr lvl="1"/>
            <a:r>
              <a:rPr lang="nl-NL" sz="2000" dirty="0" smtClean="0"/>
              <a:t>50 </a:t>
            </a:r>
            <a:r>
              <a:rPr lang="nl-NL" sz="2000" dirty="0"/>
              <a:t>dagen in lactatie zou zijn.</a:t>
            </a:r>
            <a:endParaRPr lang="nl-NL" sz="2000" dirty="0" smtClean="0"/>
          </a:p>
          <a:p>
            <a:r>
              <a:rPr lang="nl-NL" sz="2200" dirty="0" smtClean="0"/>
              <a:t>Koeien die tussen dag 5 en dag 305 in lactatie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6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ISK -&gt; BSK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Filmpje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7545" r="5268" b="19085"/>
          <a:stretch/>
        </p:blipFill>
        <p:spPr bwMode="auto">
          <a:xfrm>
            <a:off x="323528" y="3745829"/>
            <a:ext cx="86387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Lactatiewaarde (LW)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Lactatiewaarde geeft de afwijking van het NO van de koe aan t.o.v. het bedrijfsgemiddelde</a:t>
            </a:r>
          </a:p>
          <a:p>
            <a:r>
              <a:rPr lang="nl-NL" dirty="0" smtClean="0"/>
              <a:t>Je weet iets van het rendement van de koe in deze lactatie</a:t>
            </a:r>
          </a:p>
          <a:p>
            <a:r>
              <a:rPr lang="nl-NL" dirty="0" smtClean="0"/>
              <a:t>NO = netto opbrengst</a:t>
            </a:r>
          </a:p>
          <a:p>
            <a:r>
              <a:rPr lang="nl-NL" dirty="0" smtClean="0"/>
              <a:t>100 = gemiddelde koe op het bedrijf</a:t>
            </a:r>
          </a:p>
          <a:p>
            <a:r>
              <a:rPr lang="nl-NL" dirty="0" smtClean="0"/>
              <a:t>110 = NO 10% hoger dan gemiddeld</a:t>
            </a:r>
          </a:p>
          <a:p>
            <a:r>
              <a:rPr lang="nl-NL" dirty="0" smtClean="0"/>
              <a:t>90 = NO 10% lager dan gemiddeld</a:t>
            </a:r>
          </a:p>
          <a:p>
            <a:r>
              <a:rPr lang="nl-NL" dirty="0" smtClean="0">
                <a:hlinkClick r:id="rId2"/>
              </a:rPr>
              <a:t>Filmpje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1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1666</TotalTime>
  <Words>690</Words>
  <Application>Microsoft Office PowerPoint</Application>
  <PresentationFormat>Diavoorstelling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Vermogen</vt:lpstr>
      <vt:lpstr>Fokkerij en voortplanting</vt:lpstr>
      <vt:lpstr>MPR</vt:lpstr>
      <vt:lpstr>Uitvoering</vt:lpstr>
      <vt:lpstr>Bedrijfsoverzicht</vt:lpstr>
      <vt:lpstr>Productie</vt:lpstr>
      <vt:lpstr>Rollend jaargemiddelde</vt:lpstr>
      <vt:lpstr>BSK</vt:lpstr>
      <vt:lpstr>ISK -&gt; BSK</vt:lpstr>
      <vt:lpstr>Lactatiewaarde (LW)</vt:lpstr>
      <vt:lpstr>Lactatiewaarde vs BSK</vt:lpstr>
      <vt:lpstr>Ureum</vt:lpstr>
      <vt:lpstr>Ureum</vt:lpstr>
      <vt:lpstr>Ureum</vt:lpstr>
      <vt:lpstr>Ureum</vt:lpstr>
      <vt:lpstr>Netto Opbrengst</vt:lpstr>
      <vt:lpstr>Celgetaluitslag</vt:lpstr>
      <vt:lpstr>Dieroverzicht</vt:lpstr>
      <vt:lpstr>Dieroverzicht</vt:lpstr>
      <vt:lpstr>Koe-attenties</vt:lpstr>
      <vt:lpstr>Fokkerij en voortplanting</vt:lpstr>
    </vt:vector>
  </TitlesOfParts>
  <Company>Wellantcollege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Fokkerij en voortplanting</dc:title>
  <dc:creator>steltmvander</dc:creator>
  <cp:lastModifiedBy>steltmvander</cp:lastModifiedBy>
  <cp:revision>82</cp:revision>
  <dcterms:created xsi:type="dcterms:W3CDTF">2016-01-03T18:58:11Z</dcterms:created>
  <dcterms:modified xsi:type="dcterms:W3CDTF">2016-03-04T10:56:10Z</dcterms:modified>
</cp:coreProperties>
</file>